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9" r:id="rId2"/>
    <p:sldId id="308" r:id="rId3"/>
    <p:sldId id="322" r:id="rId4"/>
    <p:sldId id="341" r:id="rId5"/>
    <p:sldId id="348" r:id="rId6"/>
    <p:sldId id="345" r:id="rId7"/>
    <p:sldId id="342" r:id="rId8"/>
    <p:sldId id="343" r:id="rId9"/>
    <p:sldId id="344" r:id="rId10"/>
    <p:sldId id="346" r:id="rId11"/>
    <p:sldId id="349" r:id="rId12"/>
    <p:sldId id="350" r:id="rId13"/>
    <p:sldId id="300" r:id="rId14"/>
    <p:sldId id="3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e Lagun" initials="IL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AADD"/>
    <a:srgbClr val="5FA9DC"/>
    <a:srgbClr val="2E75B6"/>
    <a:srgbClr val="5EA8DC"/>
    <a:srgbClr val="D9D9D9"/>
    <a:srgbClr val="424F61"/>
    <a:srgbClr val="7BC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2" autoAdjust="0"/>
    <p:restoredTop sz="94255" autoAdjust="0"/>
  </p:normalViewPr>
  <p:slideViewPr>
    <p:cSldViewPr snapToGrid="0">
      <p:cViewPr varScale="1">
        <p:scale>
          <a:sx n="61" d="100"/>
          <a:sy n="61" d="100"/>
        </p:scale>
        <p:origin x="21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4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7BA5B-976F-4A29-ACF5-C55863E777C4}" type="datetimeFigureOut">
              <a:rPr lang="en-CA" smtClean="0"/>
              <a:t>2018-09-26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90032-ACD4-4C73-BF36-63CDDA1DBF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274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0032-ACD4-4C73-BF36-63CDDA1DBF6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834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0032-ACD4-4C73-BF36-63CDDA1DBF6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410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0032-ACD4-4C73-BF36-63CDDA1DBF6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4539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0032-ACD4-4C73-BF36-63CDDA1DBF6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5097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0032-ACD4-4C73-BF36-63CDDA1DBF6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369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0032-ACD4-4C73-BF36-63CDDA1DBF6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986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0032-ACD4-4C73-BF36-63CDDA1DBF6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437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0032-ACD4-4C73-BF36-63CDDA1DBF6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8407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0032-ACD4-4C73-BF36-63CDDA1DBF6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672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0032-ACD4-4C73-BF36-63CDDA1DBF6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81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0032-ACD4-4C73-BF36-63CDDA1DBF6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9914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0032-ACD4-4C73-BF36-63CDDA1DBF6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0417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90032-ACD4-4C73-BF36-63CDDA1DBF6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7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118235"/>
            <a:ext cx="12192000" cy="4037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0" y="6508376"/>
            <a:ext cx="12192000" cy="3496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CA" dirty="0"/>
              <a:t>www.carst.ca       </a:t>
            </a:r>
          </a:p>
        </p:txBody>
      </p:sp>
      <p:pic>
        <p:nvPicPr>
          <p:cNvPr id="1030" name="Picture 6" descr="http://carst48.wildapricot.org/resources/Pictures/carstlogo2.png?t=138499443439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" y="0"/>
            <a:ext cx="1173809" cy="84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1187308" y="137580"/>
            <a:ext cx="1163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1">
                    <a:lumMod val="50000"/>
                  </a:schemeClr>
                </a:solidFill>
                <a:latin typeface="ubuntu"/>
              </a:rPr>
              <a:t>Canadian Association</a:t>
            </a:r>
            <a:r>
              <a:rPr lang="en-CA" b="1" baseline="0" dirty="0">
                <a:solidFill>
                  <a:schemeClr val="accent1">
                    <a:lumMod val="50000"/>
                  </a:schemeClr>
                </a:solidFill>
                <a:latin typeface="ubuntu"/>
              </a:rPr>
              <a:t> of Radon Scientists and Technologists</a:t>
            </a:r>
          </a:p>
          <a:p>
            <a:r>
              <a:rPr lang="en-CA" b="1" baseline="0" dirty="0">
                <a:solidFill>
                  <a:srgbClr val="C00000"/>
                </a:solidFill>
                <a:latin typeface="ubuntu"/>
              </a:rPr>
              <a:t>Helping Canadians Reduce Radon Risk</a:t>
            </a:r>
            <a:endParaRPr lang="en-CA" b="1" dirty="0">
              <a:solidFill>
                <a:srgbClr val="C00000"/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82820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2C6C-100F-4C56-87C6-2B97B71BF053}" type="datetimeFigureOut">
              <a:rPr lang="en-CA" smtClean="0"/>
              <a:t>2018-09-26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5E0B-C84A-4944-894A-AF9E5CE9C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672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2C6C-100F-4C56-87C6-2B97B71BF053}" type="datetimeFigureOut">
              <a:rPr lang="en-CA" smtClean="0"/>
              <a:t>2018-09-26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5E0B-C84A-4944-894A-AF9E5CE9C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270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2C6C-100F-4C56-87C6-2B97B71BF053}" type="datetimeFigureOut">
              <a:rPr lang="en-CA" smtClean="0"/>
              <a:t>2018-09-26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5E0B-C84A-4944-894A-AF9E5CE9C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796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2C6C-100F-4C56-87C6-2B97B71BF053}" type="datetimeFigureOut">
              <a:rPr lang="en-CA" smtClean="0"/>
              <a:t>2018-09-26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5E0B-C84A-4944-894A-AF9E5CE9C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63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2C6C-100F-4C56-87C6-2B97B71BF053}" type="datetimeFigureOut">
              <a:rPr lang="en-CA" smtClean="0"/>
              <a:t>2018-09-26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5E0B-C84A-4944-894A-AF9E5CE9C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21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2C6C-100F-4C56-87C6-2B97B71BF053}" type="datetimeFigureOut">
              <a:rPr lang="en-CA" smtClean="0"/>
              <a:t>2018-09-26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5E0B-C84A-4944-894A-AF9E5CE9C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033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2C6C-100F-4C56-87C6-2B97B71BF053}" type="datetimeFigureOut">
              <a:rPr lang="en-CA" smtClean="0"/>
              <a:t>2018-09-26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5E0B-C84A-4944-894A-AF9E5CE9C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391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2C6C-100F-4C56-87C6-2B97B71BF053}" type="datetimeFigureOut">
              <a:rPr lang="en-CA" smtClean="0"/>
              <a:t>2018-09-26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5E0B-C84A-4944-894A-AF9E5CE9C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021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2C6C-100F-4C56-87C6-2B97B71BF053}" type="datetimeFigureOut">
              <a:rPr lang="en-CA" smtClean="0"/>
              <a:t>2018-09-26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5E0B-C84A-4944-894A-AF9E5CE9C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14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02C6C-100F-4C56-87C6-2B97B71BF053}" type="datetimeFigureOut">
              <a:rPr lang="en-CA" smtClean="0"/>
              <a:t>2018-09-26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5E0B-C84A-4944-894A-AF9E5CE9C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8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02C6C-100F-4C56-87C6-2B97B71BF053}" type="datetimeFigureOut">
              <a:rPr lang="en-CA" smtClean="0"/>
              <a:t>2018-09-26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F5E0B-C84A-4944-894A-AF9E5CE9CD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153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79" y="4810480"/>
            <a:ext cx="1819434" cy="13080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882A9F-F4E9-4E23-8F0B-20B5DF42EA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424F61"/>
          </a:solidFill>
          <a:ln>
            <a:solidFill>
              <a:srgbClr val="424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E9F90C-C163-435B-9A68-D15C92D1CF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chemeClr val="accent3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A1A2E9-63FE-408D-A803-8E306ECAB4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98991" y="1691567"/>
            <a:ext cx="6880722" cy="1833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-50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Understanding Radon</a:t>
            </a:r>
          </a:p>
          <a:p>
            <a:pPr algn="ctr"/>
            <a:r>
              <a:rPr lang="en-US" sz="4000" b="1" spc="-50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And its effect on your health</a:t>
            </a:r>
          </a:p>
          <a:p>
            <a:pPr algn="ctr"/>
            <a:endParaRPr lang="en-US" sz="50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35125" y="1166119"/>
            <a:ext cx="2627192" cy="226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lang="en-US" sz="30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F898A-02F2-4080-982C-0B0660DFB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7" y="713338"/>
            <a:ext cx="3391887" cy="339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4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79" y="4810480"/>
            <a:ext cx="1819434" cy="13080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882A9F-F4E9-4E23-8F0B-20B5DF42EA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424F61"/>
          </a:solidFill>
          <a:ln>
            <a:solidFill>
              <a:srgbClr val="424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E9F90C-C163-435B-9A68-D15C92D1CF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chemeClr val="accent3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A1A2E9-63FE-408D-A803-8E306ECAB4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f7342875-bef1-4717-a459-df7addc1f9c8" descr="B2DB55DF-9F9F-4AD4-8018-98C2890BD03E@mt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431" y="4832623"/>
            <a:ext cx="1805282" cy="128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5962" y="502308"/>
            <a:ext cx="763375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National Building Code addresses radon</a:t>
            </a:r>
          </a:p>
          <a:p>
            <a:pPr marL="36576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National code includes radon control measures:</a:t>
            </a:r>
          </a:p>
          <a:p>
            <a:pPr marL="82296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Gravel under the slab</a:t>
            </a:r>
          </a:p>
          <a:p>
            <a:pPr marL="82296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Well-sealed liner</a:t>
            </a:r>
          </a:p>
          <a:p>
            <a:pPr marL="82296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Sealed sump pit</a:t>
            </a:r>
          </a:p>
          <a:p>
            <a:pPr marL="82296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Radon rough-in for future installation</a:t>
            </a:r>
            <a:endParaRPr lang="en-US" sz="28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39B50B-DCE0-4237-8AE3-8503CA03C5EB}"/>
              </a:ext>
            </a:extLst>
          </p:cNvPr>
          <p:cNvSpPr txBox="1"/>
          <p:nvPr/>
        </p:nvSpPr>
        <p:spPr>
          <a:xfrm>
            <a:off x="611007" y="4951948"/>
            <a:ext cx="6409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b="1" i="1" dirty="0">
                <a:solidFill>
                  <a:srgbClr val="424F61"/>
                </a:solidFill>
                <a:latin typeface="Comic Sans MS" panose="030F0702030302020204" pitchFamily="66" charset="0"/>
              </a:rPr>
              <a:t>Our government is changing policies to address radon.</a:t>
            </a:r>
          </a:p>
          <a:p>
            <a:endParaRPr lang="en-CA" sz="3000" b="1" i="1" dirty="0">
              <a:solidFill>
                <a:srgbClr val="424F6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65DBBC-BC30-4843-8ACE-5CE3C15054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4" t="14026" r="62672" b="41385"/>
          <a:stretch/>
        </p:blipFill>
        <p:spPr>
          <a:xfrm>
            <a:off x="1313925" y="1172788"/>
            <a:ext cx="1775313" cy="214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00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79" y="4810480"/>
            <a:ext cx="1819434" cy="13080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882A9F-F4E9-4E23-8F0B-20B5DF42EA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424F61"/>
          </a:solidFill>
          <a:ln>
            <a:solidFill>
              <a:srgbClr val="424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E9F90C-C163-435B-9A68-D15C92D1CF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chemeClr val="accent3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A1A2E9-63FE-408D-A803-8E306ECAB4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f7342875-bef1-4717-a459-df7addc1f9c8" descr="B2DB55DF-9F9F-4AD4-8018-98C2890BD03E@mt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431" y="4832623"/>
            <a:ext cx="1805282" cy="128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39B50B-DCE0-4237-8AE3-8503CA03C5EB}"/>
              </a:ext>
            </a:extLst>
          </p:cNvPr>
          <p:cNvSpPr txBox="1"/>
          <p:nvPr/>
        </p:nvSpPr>
        <p:spPr>
          <a:xfrm>
            <a:off x="611007" y="4951948"/>
            <a:ext cx="6409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i="1" dirty="0">
                <a:solidFill>
                  <a:srgbClr val="424F61"/>
                </a:solidFill>
                <a:latin typeface="Comic Sans MS" panose="030F0702030302020204" pitchFamily="66" charset="0"/>
              </a:rPr>
              <a:t>The radon rough-in pipe is meant to be completed if required.</a:t>
            </a:r>
          </a:p>
          <a:p>
            <a:endParaRPr lang="en-CA" sz="3000" b="1" i="1" dirty="0">
              <a:solidFill>
                <a:srgbClr val="424F6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843E0B-C273-420C-BC62-312449302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08" y="458920"/>
            <a:ext cx="3424242" cy="39181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438D6B-337E-41D6-85CE-B511ED7E5EF1}"/>
              </a:ext>
            </a:extLst>
          </p:cNvPr>
          <p:cNvSpPr txBox="1"/>
          <p:nvPr/>
        </p:nvSpPr>
        <p:spPr>
          <a:xfrm>
            <a:off x="4990200" y="830113"/>
            <a:ext cx="633715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radon “rough-in” is not a radon mitigation system; it’s simply the beginning of one.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Every home must be tested for radon, to determine if the rough-in needs to be completed with a pipe and fan.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1125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79" y="4810480"/>
            <a:ext cx="1819434" cy="13080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882A9F-F4E9-4E23-8F0B-20B5DF42EA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424F61"/>
          </a:solidFill>
          <a:ln>
            <a:solidFill>
              <a:srgbClr val="424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E9F90C-C163-435B-9A68-D15C92D1CF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chemeClr val="accent3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A1A2E9-63FE-408D-A803-8E306ECAB4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f7342875-bef1-4717-a459-df7addc1f9c8" descr="B2DB55DF-9F9F-4AD4-8018-98C2890BD03E@mt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431" y="4832623"/>
            <a:ext cx="1805282" cy="128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438D6B-337E-41D6-85CE-B511ED7E5EF1}"/>
              </a:ext>
            </a:extLst>
          </p:cNvPr>
          <p:cNvSpPr txBox="1"/>
          <p:nvPr/>
        </p:nvSpPr>
        <p:spPr>
          <a:xfrm>
            <a:off x="5390559" y="1046898"/>
            <a:ext cx="61891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TARION HOME WARRANTY 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Provides coverage in the first seven years for a radon mitigation system if levels are tested and found to be above Health Canada’s guideline of 200 </a:t>
            </a:r>
            <a:r>
              <a:rPr lang="en-US" sz="2400" b="1" dirty="0" err="1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Bq</a:t>
            </a:r>
            <a:r>
              <a:rPr lang="en-US" sz="24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/m³.</a:t>
            </a:r>
          </a:p>
          <a:p>
            <a:pPr>
              <a:spcAft>
                <a:spcPts val="1200"/>
              </a:spcAft>
            </a:pP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FC5684-14FA-47C7-B449-29FEB17BC3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7" y="663545"/>
            <a:ext cx="4846726" cy="31195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AD3D23-E8BB-482A-8E72-0BABDD4675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70" y="4773775"/>
            <a:ext cx="5391705" cy="14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82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79" y="4810480"/>
            <a:ext cx="1819434" cy="13080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882A9F-F4E9-4E23-8F0B-20B5DF42EA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424F61"/>
          </a:solidFill>
          <a:ln>
            <a:solidFill>
              <a:srgbClr val="424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E9F90C-C163-435B-9A68-D15C92D1CF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chemeClr val="accent3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A1A2E9-63FE-408D-A803-8E306ECAB4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22969" y="948692"/>
            <a:ext cx="10011831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kern="1200" dirty="0">
                <a:solidFill>
                  <a:srgbClr val="FFFF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Questions, comments?</a:t>
            </a:r>
          </a:p>
        </p:txBody>
      </p:sp>
    </p:spTree>
    <p:extLst>
      <p:ext uri="{BB962C8B-B14F-4D97-AF65-F5344CB8AC3E}">
        <p14:creationId xmlns:p14="http://schemas.microsoft.com/office/powerpoint/2010/main" val="271610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79" y="4810480"/>
            <a:ext cx="1819434" cy="13080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882A9F-F4E9-4E23-8F0B-20B5DF42EA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424F61"/>
          </a:solidFill>
          <a:ln>
            <a:solidFill>
              <a:srgbClr val="424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E9F90C-C163-435B-9A68-D15C92D1CF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chemeClr val="accent3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A1A2E9-63FE-408D-A803-8E306ECAB4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676950" y="2055812"/>
            <a:ext cx="8399296" cy="2623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48677" y="1383471"/>
            <a:ext cx="8673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3591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79" y="4810480"/>
            <a:ext cx="1819434" cy="13080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882A9F-F4E9-4E23-8F0B-20B5DF42EA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424F61"/>
          </a:solidFill>
          <a:ln>
            <a:solidFill>
              <a:srgbClr val="424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E9F90C-C163-435B-9A68-D15C92D1CF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chemeClr val="accent3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A1A2E9-63FE-408D-A803-8E306ECAB4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1" y="4521269"/>
            <a:ext cx="6699246" cy="187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lang="en-US" sz="3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5963" y="876301"/>
            <a:ext cx="109537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Today: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Radon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impact does Radon have on Health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to Fix 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68198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79" y="4810480"/>
            <a:ext cx="1819434" cy="13080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882A9F-F4E9-4E23-8F0B-20B5DF42EA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424F61"/>
          </a:solidFill>
          <a:ln>
            <a:solidFill>
              <a:srgbClr val="424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E9F90C-C163-435B-9A68-D15C92D1CF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chemeClr val="accent3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A1A2E9-63FE-408D-A803-8E306ECAB4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8679" y="533684"/>
            <a:ext cx="66766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Radon is a Radioactive Gas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Radon is a naturally occurring gas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Radon’s</a:t>
            </a:r>
            <a:r>
              <a:rPr lang="en-CA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radioactive properties mean that it spontaneously changes and releases energy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energy released causes damage to the lung cell tissue – resulting in a risk of lung cancer</a:t>
            </a:r>
            <a:endParaRPr lang="en-US" sz="2800" b="1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39B50B-DCE0-4237-8AE3-8503CA03C5EB}"/>
              </a:ext>
            </a:extLst>
          </p:cNvPr>
          <p:cNvSpPr txBox="1"/>
          <p:nvPr/>
        </p:nvSpPr>
        <p:spPr>
          <a:xfrm>
            <a:off x="601837" y="4687264"/>
            <a:ext cx="64099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>
                <a:solidFill>
                  <a:srgbClr val="424F61"/>
                </a:solidFill>
                <a:latin typeface="Comic Sans MS" panose="030F0702030302020204" pitchFamily="66" charset="0"/>
              </a:rPr>
              <a:t>Radon</a:t>
            </a:r>
            <a:r>
              <a:rPr lang="en-CA" sz="2800" i="1" dirty="0">
                <a:solidFill>
                  <a:srgbClr val="424F61"/>
                </a:solidFill>
                <a:latin typeface="Comic Sans MS" panose="030F0702030302020204" pitchFamily="66" charset="0"/>
              </a:rPr>
              <a:t> is naturally occurring, but it can reach </a:t>
            </a:r>
            <a:r>
              <a:rPr lang="en-CA" sz="2800" b="1" i="1" dirty="0">
                <a:solidFill>
                  <a:srgbClr val="424F61"/>
                </a:solidFill>
                <a:latin typeface="Comic Sans MS" panose="030F0702030302020204" pitchFamily="66" charset="0"/>
              </a:rPr>
              <a:t>unnatural</a:t>
            </a:r>
            <a:r>
              <a:rPr lang="en-CA" sz="2800" i="1" dirty="0">
                <a:solidFill>
                  <a:srgbClr val="424F61"/>
                </a:solidFill>
                <a:latin typeface="Comic Sans MS" panose="030F0702030302020204" pitchFamily="66" charset="0"/>
              </a:rPr>
              <a:t> concentrations inside our buildings.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4147AC-AB62-4F41-A37D-D82C7862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0" r="34576" b="41253"/>
          <a:stretch/>
        </p:blipFill>
        <p:spPr>
          <a:xfrm>
            <a:off x="931984" y="1313230"/>
            <a:ext cx="3426769" cy="251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79" y="4810480"/>
            <a:ext cx="1819434" cy="13080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882A9F-F4E9-4E23-8F0B-20B5DF42EA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424F61"/>
          </a:solidFill>
          <a:ln>
            <a:solidFill>
              <a:srgbClr val="424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E9F90C-C163-435B-9A68-D15C92D1CF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chemeClr val="accent3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A1A2E9-63FE-408D-A803-8E306ECAB4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1949" y="450221"/>
            <a:ext cx="702290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do we know that Radon is a health concern?</a:t>
            </a:r>
          </a:p>
          <a:p>
            <a:pPr>
              <a:spcBef>
                <a:spcPts val="1800"/>
              </a:spcBef>
            </a:pPr>
            <a:r>
              <a:rPr lang="en-US" sz="22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radioactive properties of radon and associated radon decay chain presents a risk to human health</a:t>
            </a:r>
          </a:p>
          <a:p>
            <a:pPr>
              <a:spcBef>
                <a:spcPts val="1800"/>
              </a:spcBef>
            </a:pPr>
            <a:r>
              <a:rPr lang="en-US" sz="22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Initial research in miners exposed to radon in uranium mines provided an indicator of risk and initial risk estimates.</a:t>
            </a:r>
          </a:p>
          <a:p>
            <a:pPr>
              <a:spcBef>
                <a:spcPts val="1800"/>
              </a:spcBef>
            </a:pPr>
            <a:r>
              <a:rPr lang="en-US" sz="22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Residential case control studies confirmed the risk at lower levels.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39B50B-DCE0-4237-8AE3-8503CA03C5EB}"/>
              </a:ext>
            </a:extLst>
          </p:cNvPr>
          <p:cNvSpPr txBox="1"/>
          <p:nvPr/>
        </p:nvSpPr>
        <p:spPr>
          <a:xfrm>
            <a:off x="457200" y="4810480"/>
            <a:ext cx="6776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>
                <a:solidFill>
                  <a:srgbClr val="424F61"/>
                </a:solidFill>
                <a:latin typeface="Comic Sans MS" panose="030F0702030302020204" pitchFamily="66" charset="0"/>
              </a:rPr>
              <a:t>In 2006 a report was produced that initiated a change in Health Canada’s radon action level from 800 </a:t>
            </a:r>
            <a:r>
              <a:rPr lang="en-CA" sz="2400" b="1" i="1" dirty="0" err="1">
                <a:solidFill>
                  <a:srgbClr val="424F61"/>
                </a:solidFill>
                <a:latin typeface="Comic Sans MS" panose="030F0702030302020204" pitchFamily="66" charset="0"/>
              </a:rPr>
              <a:t>Bq</a:t>
            </a:r>
            <a:r>
              <a:rPr lang="en-CA" sz="2400" b="1" i="1" dirty="0">
                <a:solidFill>
                  <a:srgbClr val="424F61"/>
                </a:solidFill>
                <a:latin typeface="Comic Sans MS" panose="030F0702030302020204" pitchFamily="66" charset="0"/>
              </a:rPr>
              <a:t>/m</a:t>
            </a:r>
            <a:r>
              <a:rPr lang="en-CA" sz="2400" b="1" i="1" baseline="30000" dirty="0">
                <a:solidFill>
                  <a:srgbClr val="424F61"/>
                </a:solidFill>
                <a:latin typeface="Comic Sans MS" panose="030F0702030302020204" pitchFamily="66" charset="0"/>
              </a:rPr>
              <a:t>3</a:t>
            </a:r>
            <a:r>
              <a:rPr lang="en-CA" sz="2400" b="1" i="1" dirty="0">
                <a:solidFill>
                  <a:srgbClr val="424F61"/>
                </a:solidFill>
                <a:latin typeface="Comic Sans MS" panose="030F0702030302020204" pitchFamily="66" charset="0"/>
              </a:rPr>
              <a:t> to 200 </a:t>
            </a:r>
            <a:r>
              <a:rPr lang="en-CA" sz="2400" b="1" i="1" dirty="0" err="1">
                <a:solidFill>
                  <a:srgbClr val="424F61"/>
                </a:solidFill>
                <a:latin typeface="Comic Sans MS" panose="030F0702030302020204" pitchFamily="66" charset="0"/>
              </a:rPr>
              <a:t>Bq</a:t>
            </a:r>
            <a:r>
              <a:rPr lang="en-CA" sz="2400" b="1" i="1" dirty="0">
                <a:solidFill>
                  <a:srgbClr val="424F61"/>
                </a:solidFill>
                <a:latin typeface="Comic Sans MS" panose="030F0702030302020204" pitchFamily="66" charset="0"/>
              </a:rPr>
              <a:t>/m</a:t>
            </a:r>
            <a:r>
              <a:rPr lang="en-CA" sz="2400" b="1" i="1" baseline="30000" dirty="0">
                <a:solidFill>
                  <a:srgbClr val="424F61"/>
                </a:solidFill>
                <a:latin typeface="Comic Sans MS" panose="030F0702030302020204" pitchFamily="66" charset="0"/>
              </a:rPr>
              <a:t>3</a:t>
            </a:r>
            <a:r>
              <a:rPr lang="en-CA" sz="2400" b="1" i="1" dirty="0">
                <a:solidFill>
                  <a:srgbClr val="424F61"/>
                </a:solidFill>
                <a:latin typeface="Comic Sans MS" panose="030F0702030302020204" pitchFamily="66" charset="0"/>
              </a:rPr>
              <a:t>.</a:t>
            </a:r>
            <a:endParaRPr lang="en-CA" sz="3000" b="1" i="1" dirty="0">
              <a:solidFill>
                <a:srgbClr val="424F6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Knowledge, Book, Library, Glasses, Textbook">
            <a:extLst>
              <a:ext uri="{FF2B5EF4-FFF2-40B4-BE49-F238E27FC236}">
                <a16:creationId xmlns:a16="http://schemas.microsoft.com/office/drawing/2014/main" id="{0A95268C-E56A-48B3-8E8E-22524764D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" y="958058"/>
            <a:ext cx="3833277" cy="287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60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79" y="4810480"/>
            <a:ext cx="1819434" cy="13080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882A9F-F4E9-4E23-8F0B-20B5DF42EA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424F61"/>
          </a:solidFill>
          <a:ln>
            <a:solidFill>
              <a:srgbClr val="424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E9F90C-C163-435B-9A68-D15C92D1CF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chemeClr val="accent3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A1A2E9-63FE-408D-A803-8E306ECAB4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39B50B-DCE0-4237-8AE3-8503CA03C5EB}"/>
              </a:ext>
            </a:extLst>
          </p:cNvPr>
          <p:cNvSpPr txBox="1"/>
          <p:nvPr/>
        </p:nvSpPr>
        <p:spPr>
          <a:xfrm>
            <a:off x="689928" y="4547448"/>
            <a:ext cx="6339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>
                <a:solidFill>
                  <a:srgbClr val="424F61"/>
                </a:solidFill>
                <a:latin typeface="Comic Sans MS" panose="030F0702030302020204" pitchFamily="66" charset="0"/>
              </a:rPr>
              <a:t>Radon causes non-smokers to be at a risk of lung cancer.</a:t>
            </a:r>
          </a:p>
          <a:p>
            <a:endParaRPr lang="en-CA" sz="2400" b="1" i="1" dirty="0">
              <a:solidFill>
                <a:srgbClr val="424F61"/>
              </a:solidFill>
              <a:latin typeface="Comic Sans MS" panose="030F0702030302020204" pitchFamily="66" charset="0"/>
            </a:endParaRPr>
          </a:p>
          <a:p>
            <a:r>
              <a:rPr lang="en-CA" sz="2400" b="1" i="1" dirty="0">
                <a:solidFill>
                  <a:srgbClr val="424F61"/>
                </a:solidFill>
                <a:latin typeface="Comic Sans MS" panose="030F0702030302020204" pitchFamily="66" charset="0"/>
              </a:rPr>
              <a:t>Radon significantly increases smokers’ risk of lung cancer.</a:t>
            </a:r>
            <a:endParaRPr lang="en-CA" sz="3000" b="1" i="1" dirty="0">
              <a:solidFill>
                <a:srgbClr val="424F6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036C8-A910-4DC4-A0E8-6DCC3AAA59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69" t="18764" r="85250" b="67767"/>
          <a:stretch/>
        </p:blipFill>
        <p:spPr>
          <a:xfrm>
            <a:off x="8387896" y="1865611"/>
            <a:ext cx="1192456" cy="923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3959CB-83B2-4C5E-BD1E-053D9DD933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70" t="61480" r="65750" b="13429"/>
          <a:stretch/>
        </p:blipFill>
        <p:spPr>
          <a:xfrm>
            <a:off x="1041244" y="1467338"/>
            <a:ext cx="3569896" cy="1719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E4932-583E-4022-8FC8-3A21A9BA3D5C}"/>
              </a:ext>
            </a:extLst>
          </p:cNvPr>
          <p:cNvSpPr txBox="1"/>
          <p:nvPr/>
        </p:nvSpPr>
        <p:spPr>
          <a:xfrm>
            <a:off x="1158744" y="3226379"/>
            <a:ext cx="3379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1 in 20 non-smokers exposed to a </a:t>
            </a:r>
          </a:p>
          <a:p>
            <a:pPr algn="ctr"/>
            <a:r>
              <a:rPr lang="en-CA" dirty="0">
                <a:solidFill>
                  <a:schemeClr val="bg1"/>
                </a:solidFill>
              </a:rPr>
              <a:t>lifetime of high radon will die of </a:t>
            </a:r>
          </a:p>
          <a:p>
            <a:pPr algn="ctr"/>
            <a:r>
              <a:rPr lang="en-CA" dirty="0">
                <a:solidFill>
                  <a:schemeClr val="bg1"/>
                </a:solidFill>
              </a:rPr>
              <a:t>lung cancer.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BAED67-5C66-4681-973F-6998DAFBBB81}"/>
              </a:ext>
            </a:extLst>
          </p:cNvPr>
          <p:cNvSpPr/>
          <p:nvPr/>
        </p:nvSpPr>
        <p:spPr>
          <a:xfrm>
            <a:off x="7156446" y="3239162"/>
            <a:ext cx="3722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1 in 3 smokers exposed to a lifetime of high radon will die of lung cancer.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9A8563-1336-47FC-B8E3-C70E8D30A6DB}"/>
              </a:ext>
            </a:extLst>
          </p:cNvPr>
          <p:cNvGrpSpPr/>
          <p:nvPr/>
        </p:nvGrpSpPr>
        <p:grpSpPr>
          <a:xfrm>
            <a:off x="2193639" y="672708"/>
            <a:ext cx="953266" cy="479541"/>
            <a:chOff x="0" y="0"/>
            <a:chExt cx="590550" cy="3714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69778DB-C2A5-480F-BC61-2D6104B5E2D7}"/>
                </a:ext>
              </a:extLst>
            </p:cNvPr>
            <p:cNvSpPr/>
            <p:nvPr/>
          </p:nvSpPr>
          <p:spPr>
            <a:xfrm rot="10800000">
              <a:off x="152400" y="285750"/>
              <a:ext cx="400050" cy="85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CD6236-086B-4376-A1B5-82D168C67A1D}"/>
                </a:ext>
              </a:extLst>
            </p:cNvPr>
            <p:cNvSpPr/>
            <p:nvPr/>
          </p:nvSpPr>
          <p:spPr>
            <a:xfrm rot="10800000">
              <a:off x="0" y="285750"/>
              <a:ext cx="152400" cy="8572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D65E23-8A2A-445A-8AC7-7FB42D3B0DBF}"/>
                </a:ext>
              </a:extLst>
            </p:cNvPr>
            <p:cNvSpPr/>
            <p:nvPr/>
          </p:nvSpPr>
          <p:spPr>
            <a:xfrm>
              <a:off x="552450" y="0"/>
              <a:ext cx="38100" cy="314325"/>
            </a:xfrm>
            <a:custGeom>
              <a:avLst/>
              <a:gdLst>
                <a:gd name="connsiteX0" fmla="*/ 28575 w 38100"/>
                <a:gd name="connsiteY0" fmla="*/ 314325 h 314325"/>
                <a:gd name="connsiteX1" fmla="*/ 38100 w 38100"/>
                <a:gd name="connsiteY1" fmla="*/ 257175 h 314325"/>
                <a:gd name="connsiteX2" fmla="*/ 19050 w 38100"/>
                <a:gd name="connsiteY2" fmla="*/ 142875 h 314325"/>
                <a:gd name="connsiteX3" fmla="*/ 0 w 38100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14325">
                  <a:moveTo>
                    <a:pt x="28575" y="314325"/>
                  </a:moveTo>
                  <a:cubicBezTo>
                    <a:pt x="31750" y="295275"/>
                    <a:pt x="38100" y="276488"/>
                    <a:pt x="38100" y="257175"/>
                  </a:cubicBezTo>
                  <a:cubicBezTo>
                    <a:pt x="38100" y="193372"/>
                    <a:pt x="33953" y="187585"/>
                    <a:pt x="19050" y="142875"/>
                  </a:cubicBezTo>
                  <a:cubicBezTo>
                    <a:pt x="9205" y="5046"/>
                    <a:pt x="41036" y="41036"/>
                    <a:pt x="0" y="0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2FE5533-EE3D-44B4-A6EE-EF0E0E02A67D}"/>
              </a:ext>
            </a:extLst>
          </p:cNvPr>
          <p:cNvSpPr/>
          <p:nvPr/>
        </p:nvSpPr>
        <p:spPr>
          <a:xfrm>
            <a:off x="8315130" y="1152249"/>
            <a:ext cx="73881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600" b="1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1AC938-47B3-4C79-8F20-E2A96661BEAF}"/>
              </a:ext>
            </a:extLst>
          </p:cNvPr>
          <p:cNvGrpSpPr/>
          <p:nvPr/>
        </p:nvGrpSpPr>
        <p:grpSpPr>
          <a:xfrm>
            <a:off x="7501363" y="1140197"/>
            <a:ext cx="953266" cy="479541"/>
            <a:chOff x="0" y="0"/>
            <a:chExt cx="590550" cy="37147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0BD80A-6973-410C-866A-0AD77B30F30E}"/>
                </a:ext>
              </a:extLst>
            </p:cNvPr>
            <p:cNvSpPr/>
            <p:nvPr/>
          </p:nvSpPr>
          <p:spPr>
            <a:xfrm rot="10800000">
              <a:off x="152400" y="285750"/>
              <a:ext cx="400050" cy="8572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7D9C7FD-4B98-469D-ABED-4BCEF2D9E421}"/>
                </a:ext>
              </a:extLst>
            </p:cNvPr>
            <p:cNvSpPr/>
            <p:nvPr/>
          </p:nvSpPr>
          <p:spPr>
            <a:xfrm rot="10800000">
              <a:off x="0" y="285750"/>
              <a:ext cx="152400" cy="8572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E35D7A8-0A17-4241-9E19-0A317E6E6DFF}"/>
                </a:ext>
              </a:extLst>
            </p:cNvPr>
            <p:cNvSpPr/>
            <p:nvPr/>
          </p:nvSpPr>
          <p:spPr>
            <a:xfrm>
              <a:off x="552450" y="0"/>
              <a:ext cx="38100" cy="314325"/>
            </a:xfrm>
            <a:custGeom>
              <a:avLst/>
              <a:gdLst>
                <a:gd name="connsiteX0" fmla="*/ 28575 w 38100"/>
                <a:gd name="connsiteY0" fmla="*/ 314325 h 314325"/>
                <a:gd name="connsiteX1" fmla="*/ 38100 w 38100"/>
                <a:gd name="connsiteY1" fmla="*/ 257175 h 314325"/>
                <a:gd name="connsiteX2" fmla="*/ 19050 w 38100"/>
                <a:gd name="connsiteY2" fmla="*/ 142875 h 314325"/>
                <a:gd name="connsiteX3" fmla="*/ 0 w 38100"/>
                <a:gd name="connsiteY3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14325">
                  <a:moveTo>
                    <a:pt x="28575" y="314325"/>
                  </a:moveTo>
                  <a:cubicBezTo>
                    <a:pt x="31750" y="295275"/>
                    <a:pt x="38100" y="276488"/>
                    <a:pt x="38100" y="257175"/>
                  </a:cubicBezTo>
                  <a:cubicBezTo>
                    <a:pt x="38100" y="193372"/>
                    <a:pt x="33953" y="187585"/>
                    <a:pt x="19050" y="142875"/>
                  </a:cubicBezTo>
                  <a:cubicBezTo>
                    <a:pt x="9205" y="5046"/>
                    <a:pt x="41036" y="41036"/>
                    <a:pt x="0" y="0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CA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32C2198-C0AA-40C6-84C2-4FC6633B7D29}"/>
              </a:ext>
            </a:extLst>
          </p:cNvPr>
          <p:cNvSpPr/>
          <p:nvPr/>
        </p:nvSpPr>
        <p:spPr>
          <a:xfrm>
            <a:off x="8772330" y="1377545"/>
            <a:ext cx="2263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Radon</a:t>
            </a:r>
            <a:r>
              <a:rPr lang="en-CA" b="1" dirty="0">
                <a:solidFill>
                  <a:schemeClr val="bg1"/>
                </a:solidFill>
              </a:rPr>
              <a:t> – 800 </a:t>
            </a:r>
            <a:r>
              <a:rPr lang="en-CA" b="1" dirty="0" err="1">
                <a:solidFill>
                  <a:schemeClr val="bg1"/>
                </a:solidFill>
              </a:rPr>
              <a:t>Bq</a:t>
            </a:r>
            <a:r>
              <a:rPr lang="en-CA" b="1" dirty="0">
                <a:solidFill>
                  <a:schemeClr val="bg1"/>
                </a:solidFill>
              </a:rPr>
              <a:t>/m</a:t>
            </a:r>
            <a:r>
              <a:rPr lang="en-CA" b="1" baseline="300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434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79" y="4810480"/>
            <a:ext cx="1819434" cy="13080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882A9F-F4E9-4E23-8F0B-20B5DF42EA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424F61"/>
          </a:solidFill>
          <a:ln>
            <a:solidFill>
              <a:srgbClr val="424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E9F90C-C163-435B-9A68-D15C92D1CF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chemeClr val="accent3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A1A2E9-63FE-408D-A803-8E306ECAB4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43964" y="811795"/>
            <a:ext cx="579042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0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Where is Radon a concern?</a:t>
            </a:r>
          </a:p>
          <a:p>
            <a:pPr marL="457200" indent="-457200">
              <a:spcBef>
                <a:spcPts val="1800"/>
              </a:spcBef>
              <a:buFontTx/>
              <a:buChar char="-"/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Homes</a:t>
            </a:r>
          </a:p>
          <a:p>
            <a:pPr marL="457200" indent="-457200">
              <a:spcBef>
                <a:spcPts val="1800"/>
              </a:spcBef>
              <a:buFontTx/>
              <a:buChar char="-"/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Schools</a:t>
            </a:r>
          </a:p>
          <a:p>
            <a:pPr marL="457200" indent="-457200">
              <a:spcBef>
                <a:spcPts val="1800"/>
              </a:spcBef>
              <a:buFontTx/>
              <a:buChar char="-"/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Any building that has contact with the ground has a potential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39B50B-DCE0-4237-8AE3-8503CA03C5EB}"/>
              </a:ext>
            </a:extLst>
          </p:cNvPr>
          <p:cNvSpPr txBox="1"/>
          <p:nvPr/>
        </p:nvSpPr>
        <p:spPr>
          <a:xfrm>
            <a:off x="601837" y="4687264"/>
            <a:ext cx="6409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b="1" i="1" dirty="0">
              <a:solidFill>
                <a:srgbClr val="424F61"/>
              </a:solidFill>
              <a:latin typeface="Comic Sans MS" panose="030F0702030302020204" pitchFamily="66" charset="0"/>
            </a:endParaRPr>
          </a:p>
          <a:p>
            <a:r>
              <a:rPr lang="en-CA" sz="2400" b="1" i="1" dirty="0">
                <a:solidFill>
                  <a:srgbClr val="424F61"/>
                </a:solidFill>
                <a:latin typeface="Comic Sans MS" panose="030F0702030302020204" pitchFamily="66" charset="0"/>
              </a:rPr>
              <a:t>Health Canada survey showed that 7% of Canadian homes were above guideline.</a:t>
            </a:r>
            <a:endParaRPr lang="en-CA" sz="3000" b="1" i="1" dirty="0">
              <a:solidFill>
                <a:srgbClr val="424F6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ouse, Real Estate, Building, Residence">
            <a:extLst>
              <a:ext uri="{FF2B5EF4-FFF2-40B4-BE49-F238E27FC236}">
                <a16:creationId xmlns:a16="http://schemas.microsoft.com/office/drawing/2014/main" id="{83356E6E-75DC-4DD1-8E5A-3FBB23F63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4" y="774719"/>
            <a:ext cx="48577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7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79" y="4810480"/>
            <a:ext cx="1819434" cy="13080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882A9F-F4E9-4E23-8F0B-20B5DF42EA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424F61"/>
          </a:solidFill>
          <a:ln>
            <a:solidFill>
              <a:srgbClr val="424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E9F90C-C163-435B-9A68-D15C92D1CF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chemeClr val="accent3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A1A2E9-63FE-408D-A803-8E306ECAB4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f7342875-bef1-4717-a459-df7addc1f9c8" descr="B2DB55DF-9F9F-4AD4-8018-98C2890BD03E@mt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431" y="4832623"/>
            <a:ext cx="1805282" cy="128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5861" y="769456"/>
            <a:ext cx="776385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Testing for radon is easy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There are simple steps to follow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Testing should be done for 91 days or more during the heating season when levels are typically highest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These devices are easy to obtain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can hire a professional to help test</a:t>
            </a:r>
            <a:endParaRPr lang="en-US" sz="28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39B50B-DCE0-4237-8AE3-8503CA03C5EB}"/>
              </a:ext>
            </a:extLst>
          </p:cNvPr>
          <p:cNvSpPr txBox="1"/>
          <p:nvPr/>
        </p:nvSpPr>
        <p:spPr>
          <a:xfrm>
            <a:off x="611007" y="4895432"/>
            <a:ext cx="6409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b="1" i="1" dirty="0">
                <a:solidFill>
                  <a:srgbClr val="424F61"/>
                </a:solidFill>
                <a:latin typeface="Comic Sans MS" panose="030F0702030302020204" pitchFamily="66" charset="0"/>
              </a:rPr>
              <a:t>Let’s help prevent cancer…</a:t>
            </a:r>
          </a:p>
          <a:p>
            <a:pPr algn="ctr"/>
            <a:r>
              <a:rPr lang="en-CA" sz="3000" b="1" i="1" dirty="0">
                <a:solidFill>
                  <a:srgbClr val="424F61"/>
                </a:solidFill>
                <a:latin typeface="Comic Sans MS" panose="030F0702030302020204" pitchFamily="66" charset="0"/>
              </a:rPr>
              <a:t>Test &amp; Reduce Radon</a:t>
            </a:r>
          </a:p>
          <a:p>
            <a:endParaRPr lang="en-CA" sz="3000" b="1" i="1" dirty="0">
              <a:solidFill>
                <a:srgbClr val="424F6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82019F-83FD-482B-8AAF-591355C0B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2" y="911864"/>
            <a:ext cx="2714199" cy="269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3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79" y="4810480"/>
            <a:ext cx="1819434" cy="13080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882A9F-F4E9-4E23-8F0B-20B5DF42EA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424F61"/>
          </a:solidFill>
          <a:ln>
            <a:solidFill>
              <a:srgbClr val="424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E9F90C-C163-435B-9A68-D15C92D1CF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chemeClr val="accent3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A1A2E9-63FE-408D-A803-8E306ECAB4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f7342875-bef1-4717-a459-df7addc1f9c8" descr="B2DB55DF-9F9F-4AD4-8018-98C2890BD03E@mt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431" y="4832623"/>
            <a:ext cx="1805282" cy="128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5962" y="502308"/>
            <a:ext cx="763375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Health Canada helped initiate a national certification program</a:t>
            </a:r>
          </a:p>
          <a:p>
            <a:pPr marL="36576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C-NRPP has certified professionals in every province</a:t>
            </a:r>
          </a:p>
          <a:p>
            <a:pPr marL="36576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Measurement professionals test for radon</a:t>
            </a:r>
          </a:p>
          <a:p>
            <a:pPr marL="36576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Mitigation professionals reduce radon levels in buildings</a:t>
            </a:r>
            <a:endParaRPr lang="en-US" sz="28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39B50B-DCE0-4237-8AE3-8503CA03C5EB}"/>
              </a:ext>
            </a:extLst>
          </p:cNvPr>
          <p:cNvSpPr txBox="1"/>
          <p:nvPr/>
        </p:nvSpPr>
        <p:spPr>
          <a:xfrm>
            <a:off x="601837" y="4863076"/>
            <a:ext cx="6409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b="1" i="1" dirty="0">
                <a:solidFill>
                  <a:srgbClr val="424F61"/>
                </a:solidFill>
                <a:latin typeface="Comic Sans MS" panose="030F0702030302020204" pitchFamily="66" charset="0"/>
              </a:rPr>
              <a:t>C-NRPP = Canada’s National Radon Proficiency Program</a:t>
            </a:r>
          </a:p>
          <a:p>
            <a:endParaRPr lang="en-CA" sz="3000" b="1" i="1" dirty="0">
              <a:solidFill>
                <a:srgbClr val="424F6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8F475-37B2-4D11-AEFB-89B377FF6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74" y="1179249"/>
            <a:ext cx="2344472" cy="23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09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79" y="4810480"/>
            <a:ext cx="1819434" cy="13080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882A9F-F4E9-4E23-8F0B-20B5DF42EA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424F61"/>
          </a:solidFill>
          <a:ln>
            <a:solidFill>
              <a:srgbClr val="424F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E9F90C-C163-435B-9A68-D15C92D1CF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chemeClr val="accent3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A1A2E9-63FE-408D-A803-8E306ECAB4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f7342875-bef1-4717-a459-df7addc1f9c8" descr="B2DB55DF-9F9F-4AD4-8018-98C2890BD03E@mt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431" y="4832623"/>
            <a:ext cx="1805282" cy="128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5962" y="502308"/>
            <a:ext cx="763375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radon mitigation system is the most effective way to reduce radon</a:t>
            </a:r>
          </a:p>
          <a:p>
            <a:pPr marL="36576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 is proven to be effective and when installed properly it is efficient</a:t>
            </a:r>
          </a:p>
          <a:p>
            <a:pPr marL="36576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Once installed, it protects all future occupants. </a:t>
            </a:r>
          </a:p>
          <a:p>
            <a:pPr marL="36576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Simple to maintain</a:t>
            </a:r>
            <a:endParaRPr lang="en-US" sz="2800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39B50B-DCE0-4237-8AE3-8503CA03C5EB}"/>
              </a:ext>
            </a:extLst>
          </p:cNvPr>
          <p:cNvSpPr txBox="1"/>
          <p:nvPr/>
        </p:nvSpPr>
        <p:spPr>
          <a:xfrm>
            <a:off x="1068206" y="5172870"/>
            <a:ext cx="6409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i="1" dirty="0">
                <a:solidFill>
                  <a:srgbClr val="424F61"/>
                </a:solidFill>
                <a:latin typeface="Comic Sans MS" panose="030F0702030302020204" pitchFamily="66" charset="0"/>
              </a:rPr>
              <a:t>ALL HOMES CAN BE FIXED.</a:t>
            </a:r>
          </a:p>
          <a:p>
            <a:endParaRPr lang="en-CA" sz="3000" b="1" i="1" dirty="0">
              <a:solidFill>
                <a:srgbClr val="424F6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21309A-35BB-47F5-BEE7-0FB640933F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9" y="297295"/>
            <a:ext cx="2648996" cy="397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18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chemeClr val="bg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38909</TotalTime>
  <Words>534</Words>
  <Application>Microsoft Office PowerPoint</Application>
  <PresentationFormat>Widescreen</PresentationFormat>
  <Paragraphs>77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MV Boli</vt:lpstr>
      <vt:lpstr>ubuntu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Questions, comments?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CARST</dc:creator>
  <cp:lastModifiedBy>Dara Adetona</cp:lastModifiedBy>
  <cp:revision>313</cp:revision>
  <dcterms:created xsi:type="dcterms:W3CDTF">2017-06-27T14:55:33Z</dcterms:created>
  <dcterms:modified xsi:type="dcterms:W3CDTF">2018-09-28T21:25:11Z</dcterms:modified>
</cp:coreProperties>
</file>